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42804000" cx="30276000"/>
  <p:notesSz cx="6858000" cy="9144000"/>
  <p:embeddedFontLst>
    <p:embeddedFont>
      <p:font typeface="Amatic SC"/>
      <p:regular r:id="rId7"/>
      <p:bold r:id="rId8"/>
    </p:embeddedFont>
    <p:embeddedFont>
      <p:font typeface="Montserrat"/>
      <p:regular r:id="rId9"/>
      <p:bold r:id="rId10"/>
      <p:italic r:id="rId11"/>
      <p:boldItalic r:id="rId12"/>
    </p:embeddedFont>
    <p:embeddedFont>
      <p:font typeface="Montserrat Medium"/>
      <p:regular r:id="rId13"/>
      <p:bold r:id="rId14"/>
      <p:italic r:id="rId15"/>
      <p:boldItalic r:id="rId16"/>
    </p:embeddedFont>
    <p:embeddedFont>
      <p:font typeface="Montserrat Ligh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482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482" orient="horz"/>
        <p:guide pos="953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boldItalic.fntdata"/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3" Type="http://schemas.openxmlformats.org/officeDocument/2006/relationships/font" Target="fonts/MontserratMedium-regular.fntdata"/><Relationship Id="rId12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regular.fntdata"/><Relationship Id="rId15" Type="http://schemas.openxmlformats.org/officeDocument/2006/relationships/font" Target="fonts/MontserratMedium-italic.fntdata"/><Relationship Id="rId14" Type="http://schemas.openxmlformats.org/officeDocument/2006/relationships/font" Target="fonts/MontserratMedium-bold.fntdata"/><Relationship Id="rId17" Type="http://schemas.openxmlformats.org/officeDocument/2006/relationships/font" Target="fonts/MontserratLight-regular.fntdata"/><Relationship Id="rId16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Ligh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Light-bold.fntdata"/><Relationship Id="rId7" Type="http://schemas.openxmlformats.org/officeDocument/2006/relationships/font" Target="fonts/AmaticSC-regular.fntdata"/><Relationship Id="rId8" Type="http://schemas.openxmlformats.org/officeDocument/2006/relationships/font" Target="fonts/AmaticS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6627" y="685800"/>
            <a:ext cx="242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6627" y="685800"/>
            <a:ext cx="242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IMPORTANT NOTES: 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-"/>
            </a:pPr>
            <a:r>
              <a:rPr lang="en-GB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This template </a:t>
            </a:r>
            <a:r>
              <a:rPr b="1"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not be modified</a:t>
            </a:r>
            <a:r>
              <a:rPr lang="en-GB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with regards to </a:t>
            </a:r>
            <a:r>
              <a:rPr b="1"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acknowledgements and logos</a:t>
            </a:r>
            <a:r>
              <a:rPr lang="en-GB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Additional acknowledgments and logos may be added, if required. 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-"/>
            </a:pPr>
            <a:r>
              <a:rPr lang="en-GB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field “</a:t>
            </a:r>
            <a:r>
              <a:rPr b="1"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Thematic line(s)</a:t>
            </a:r>
            <a:r>
              <a:rPr lang="en-GB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should be replaced with the appropriate Thematic Line abbreviation(s) (</a:t>
            </a:r>
            <a:r>
              <a:rPr b="1"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MEDLife, SYNCat, SUSChem, MATSof</a:t>
            </a:r>
            <a:r>
              <a:rPr lang="en-GB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).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-"/>
            </a:pPr>
            <a:r>
              <a:rPr lang="en-GB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Design and layout are free.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32074" y="6196323"/>
            <a:ext cx="28212000" cy="17081700"/>
          </a:xfrm>
          <a:prstGeom prst="rect">
            <a:avLst/>
          </a:prstGeom>
        </p:spPr>
        <p:txBody>
          <a:bodyPr anchorCtr="0" anchor="b" bIns="455425" lIns="455425" spcFirstLastPara="1" rIns="455425" wrap="square" tIns="455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032046" y="23585474"/>
            <a:ext cx="28212000" cy="6596100"/>
          </a:xfrm>
          <a:prstGeom prst="rect">
            <a:avLst/>
          </a:prstGeom>
        </p:spPr>
        <p:txBody>
          <a:bodyPr anchorCtr="0" anchor="t" bIns="455425" lIns="455425" spcFirstLastPara="1" rIns="455425" wrap="square" tIns="455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032046" y="9205128"/>
            <a:ext cx="28212000" cy="16340100"/>
          </a:xfrm>
          <a:prstGeom prst="rect">
            <a:avLst/>
          </a:prstGeom>
        </p:spPr>
        <p:txBody>
          <a:bodyPr anchorCtr="0" anchor="b" bIns="455425" lIns="455425" spcFirstLastPara="1" rIns="455425" wrap="square" tIns="455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032046" y="26232690"/>
            <a:ext cx="28212000" cy="10825200"/>
          </a:xfrm>
          <a:prstGeom prst="rect">
            <a:avLst/>
          </a:prstGeom>
        </p:spPr>
        <p:txBody>
          <a:bodyPr anchorCtr="0" anchor="t" bIns="455425" lIns="455425" spcFirstLastPara="1" rIns="455425" wrap="square" tIns="455425">
            <a:normAutofit/>
          </a:bodyPr>
          <a:lstStyle>
            <a:lvl1pPr indent="-800100" lvl="0" marL="457200" algn="ctr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indent="-673100" lvl="1" marL="914400" algn="ctr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2pPr>
            <a:lvl3pPr indent="-673100" lvl="2" marL="1371600" algn="ctr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3pPr>
            <a:lvl4pPr indent="-673100" lvl="3" marL="1828800" algn="ctr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4pPr>
            <a:lvl5pPr indent="-673100" lvl="4" marL="2286000" algn="ctr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5pPr>
            <a:lvl6pPr indent="-673100" lvl="5" marL="2743200" algn="ctr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6pPr>
            <a:lvl7pPr indent="-673100" lvl="6" marL="3200400" algn="ctr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7pPr>
            <a:lvl8pPr indent="-673100" lvl="7" marL="3657600" algn="ctr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8pPr>
            <a:lvl9pPr indent="-673100" lvl="8" marL="4114800" algn="ctr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032046" y="17899287"/>
            <a:ext cx="28212000" cy="70053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</p:spPr>
        <p:txBody>
          <a:bodyPr anchorCtr="0" anchor="t" bIns="455425" lIns="455425" spcFirstLastPara="1" rIns="455425" wrap="square" tIns="455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032046" y="9590851"/>
            <a:ext cx="28212000" cy="28431000"/>
          </a:xfrm>
          <a:prstGeom prst="rect">
            <a:avLst/>
          </a:prstGeom>
        </p:spPr>
        <p:txBody>
          <a:bodyPr anchorCtr="0" anchor="t" bIns="455425" lIns="455425" spcFirstLastPara="1" rIns="455425" wrap="square" tIns="455425">
            <a:normAutofit/>
          </a:bodyPr>
          <a:lstStyle>
            <a:lvl1pPr indent="-800100" lvl="0" marL="457200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indent="-673100" lvl="1" marL="9144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2pPr>
            <a:lvl3pPr indent="-673100" lvl="2" marL="13716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3pPr>
            <a:lvl4pPr indent="-673100" lvl="3" marL="18288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4pPr>
            <a:lvl5pPr indent="-673100" lvl="4" marL="22860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5pPr>
            <a:lvl6pPr indent="-673100" lvl="5" marL="27432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6pPr>
            <a:lvl7pPr indent="-673100" lvl="6" marL="32004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7pPr>
            <a:lvl8pPr indent="-673100" lvl="7" marL="36576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8pPr>
            <a:lvl9pPr indent="-673100" lvl="8" marL="41148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</p:spPr>
        <p:txBody>
          <a:bodyPr anchorCtr="0" anchor="t" bIns="455425" lIns="455425" spcFirstLastPara="1" rIns="455425" wrap="square" tIns="455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032046" y="9590851"/>
            <a:ext cx="13243800" cy="28431000"/>
          </a:xfrm>
          <a:prstGeom prst="rect">
            <a:avLst/>
          </a:prstGeom>
        </p:spPr>
        <p:txBody>
          <a:bodyPr anchorCtr="0" anchor="t" bIns="455425" lIns="455425" spcFirstLastPara="1" rIns="455425" wrap="square" tIns="455425">
            <a:normAutofit/>
          </a:bodyPr>
          <a:lstStyle>
            <a:lvl1pPr indent="-673100" lvl="0" marL="4572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1pPr>
            <a:lvl2pPr indent="-609600" lvl="1" marL="9144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2pPr>
            <a:lvl3pPr indent="-609600" lvl="2" marL="1371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3pPr>
            <a:lvl4pPr indent="-609600" lvl="3" marL="18288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4pPr>
            <a:lvl5pPr indent="-609600" lvl="4" marL="22860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5pPr>
            <a:lvl6pPr indent="-609600" lvl="5" marL="27432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6pPr>
            <a:lvl7pPr indent="-609600" lvl="6" marL="32004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7pPr>
            <a:lvl8pPr indent="-609600" lvl="7" marL="3657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8pPr>
            <a:lvl9pPr indent="-609600" lvl="8" marL="41148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6000191" y="9590851"/>
            <a:ext cx="13243800" cy="28431000"/>
          </a:xfrm>
          <a:prstGeom prst="rect">
            <a:avLst/>
          </a:prstGeom>
        </p:spPr>
        <p:txBody>
          <a:bodyPr anchorCtr="0" anchor="t" bIns="455425" lIns="455425" spcFirstLastPara="1" rIns="455425" wrap="square" tIns="455425">
            <a:normAutofit/>
          </a:bodyPr>
          <a:lstStyle>
            <a:lvl1pPr indent="-673100" lvl="0" marL="4572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1pPr>
            <a:lvl2pPr indent="-609600" lvl="1" marL="9144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2pPr>
            <a:lvl3pPr indent="-609600" lvl="2" marL="1371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3pPr>
            <a:lvl4pPr indent="-609600" lvl="3" marL="18288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4pPr>
            <a:lvl5pPr indent="-609600" lvl="4" marL="22860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5pPr>
            <a:lvl6pPr indent="-609600" lvl="5" marL="27432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6pPr>
            <a:lvl7pPr indent="-609600" lvl="6" marL="32004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7pPr>
            <a:lvl8pPr indent="-609600" lvl="7" marL="3657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8pPr>
            <a:lvl9pPr indent="-609600" lvl="8" marL="41148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</p:spPr>
        <p:txBody>
          <a:bodyPr anchorCtr="0" anchor="t" bIns="455425" lIns="455425" spcFirstLastPara="1" rIns="455425" wrap="square" tIns="455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032046" y="4623681"/>
            <a:ext cx="9297300" cy="6288900"/>
          </a:xfrm>
          <a:prstGeom prst="rect">
            <a:avLst/>
          </a:prstGeom>
        </p:spPr>
        <p:txBody>
          <a:bodyPr anchorCtr="0" anchor="b" bIns="455425" lIns="455425" spcFirstLastPara="1" rIns="455425" wrap="square" tIns="455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032046" y="11564195"/>
            <a:ext cx="9297300" cy="26458800"/>
          </a:xfrm>
          <a:prstGeom prst="rect">
            <a:avLst/>
          </a:prstGeom>
        </p:spPr>
        <p:txBody>
          <a:bodyPr anchorCtr="0" anchor="t" bIns="455425" lIns="455425" spcFirstLastPara="1" rIns="455425" wrap="square" tIns="455425">
            <a:normAutofit/>
          </a:bodyPr>
          <a:lstStyle>
            <a:lvl1pPr indent="-609600" lvl="0" marL="4572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1pPr>
            <a:lvl2pPr indent="-609600" lvl="1" marL="9144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2pPr>
            <a:lvl3pPr indent="-609600" lvl="2" marL="1371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3pPr>
            <a:lvl4pPr indent="-609600" lvl="3" marL="18288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4pPr>
            <a:lvl5pPr indent="-609600" lvl="4" marL="22860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5pPr>
            <a:lvl6pPr indent="-609600" lvl="5" marL="27432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6pPr>
            <a:lvl7pPr indent="-609600" lvl="6" marL="32004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7pPr>
            <a:lvl8pPr indent="-609600" lvl="7" marL="3657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8pPr>
            <a:lvl9pPr indent="-609600" lvl="8" marL="41148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623229" y="3746130"/>
            <a:ext cx="21084000" cy="34043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1pPr>
            <a:lvl2pPr lvl="1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2pPr>
            <a:lvl3pPr lvl="2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3pPr>
            <a:lvl4pPr lvl="3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4pPr>
            <a:lvl5pPr lvl="4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5pPr>
            <a:lvl6pPr lvl="5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6pPr>
            <a:lvl7pPr lvl="6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7pPr>
            <a:lvl8pPr lvl="7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8pPr>
            <a:lvl9pPr lvl="8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5138000" y="-1040"/>
            <a:ext cx="15138000" cy="4280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5425" lIns="455425" spcFirstLastPara="1" rIns="455425" wrap="square" tIns="45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879077" y="10262433"/>
            <a:ext cx="13393800" cy="12335700"/>
          </a:xfrm>
          <a:prstGeom prst="rect">
            <a:avLst/>
          </a:prstGeom>
        </p:spPr>
        <p:txBody>
          <a:bodyPr anchorCtr="0" anchor="b" bIns="455425" lIns="455425" spcFirstLastPara="1" rIns="455425" wrap="square" tIns="455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879077" y="23327077"/>
            <a:ext cx="13393800" cy="10278600"/>
          </a:xfrm>
          <a:prstGeom prst="rect">
            <a:avLst/>
          </a:prstGeom>
        </p:spPr>
        <p:txBody>
          <a:bodyPr anchorCtr="0" anchor="t" bIns="455425" lIns="455425" spcFirstLastPara="1" rIns="455425" wrap="square" tIns="455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6354801" y="6025723"/>
            <a:ext cx="12704400" cy="307506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indent="-800100" lvl="0" marL="457200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indent="-673100" lvl="1" marL="9144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2pPr>
            <a:lvl3pPr indent="-673100" lvl="2" marL="13716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3pPr>
            <a:lvl4pPr indent="-673100" lvl="3" marL="18288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4pPr>
            <a:lvl5pPr indent="-673100" lvl="4" marL="22860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5pPr>
            <a:lvl6pPr indent="-673100" lvl="5" marL="27432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6pPr>
            <a:lvl7pPr indent="-673100" lvl="6" marL="32004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7pPr>
            <a:lvl8pPr indent="-673100" lvl="7" marL="36576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8pPr>
            <a:lvl9pPr indent="-673100" lvl="8" marL="41148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032046" y="35206675"/>
            <a:ext cx="19862100" cy="50355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425" lIns="455425" spcFirstLastPara="1" rIns="455425" wrap="square" tIns="455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32046" y="9590851"/>
            <a:ext cx="28212000" cy="28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425" lIns="455425" spcFirstLastPara="1" rIns="455425" wrap="square" tIns="455425">
            <a:normAutofit/>
          </a:bodyPr>
          <a:lstStyle>
            <a:lvl1pPr indent="-800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Char char="●"/>
              <a:defRPr sz="9000">
                <a:solidFill>
                  <a:schemeClr val="dk2"/>
                </a:solidFill>
              </a:defRPr>
            </a:lvl1pPr>
            <a:lvl2pPr indent="-673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2pPr>
            <a:lvl3pPr indent="-673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3pPr>
            <a:lvl4pPr indent="-673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●"/>
              <a:defRPr sz="7000">
                <a:solidFill>
                  <a:schemeClr val="dk2"/>
                </a:solidFill>
              </a:defRPr>
            </a:lvl4pPr>
            <a:lvl5pPr indent="-673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5pPr>
            <a:lvl6pPr indent="-673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6pPr>
            <a:lvl7pPr indent="-673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●"/>
              <a:defRPr sz="7000">
                <a:solidFill>
                  <a:schemeClr val="dk2"/>
                </a:solidFill>
              </a:defRPr>
            </a:lvl7pPr>
            <a:lvl8pPr indent="-673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8pPr>
            <a:lvl9pPr indent="-673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5425" lIns="455425" spcFirstLastPara="1" rIns="455425" wrap="square" tIns="455425">
            <a:normAutofit/>
          </a:bodyPr>
          <a:lstStyle>
            <a:lvl1pPr lvl="0" algn="r">
              <a:buNone/>
              <a:defRPr sz="5000">
                <a:solidFill>
                  <a:schemeClr val="dk2"/>
                </a:solidFill>
              </a:defRPr>
            </a:lvl1pPr>
            <a:lvl2pPr lvl="1" algn="r">
              <a:buNone/>
              <a:defRPr sz="5000">
                <a:solidFill>
                  <a:schemeClr val="dk2"/>
                </a:solidFill>
              </a:defRPr>
            </a:lvl2pPr>
            <a:lvl3pPr lvl="2" algn="r">
              <a:buNone/>
              <a:defRPr sz="5000">
                <a:solidFill>
                  <a:schemeClr val="dk2"/>
                </a:solidFill>
              </a:defRPr>
            </a:lvl3pPr>
            <a:lvl4pPr lvl="3" algn="r">
              <a:buNone/>
              <a:defRPr sz="5000">
                <a:solidFill>
                  <a:schemeClr val="dk2"/>
                </a:solidFill>
              </a:defRPr>
            </a:lvl4pPr>
            <a:lvl5pPr lvl="4" algn="r">
              <a:buNone/>
              <a:defRPr sz="5000">
                <a:solidFill>
                  <a:schemeClr val="dk2"/>
                </a:solidFill>
              </a:defRPr>
            </a:lvl5pPr>
            <a:lvl6pPr lvl="5" algn="r">
              <a:buNone/>
              <a:defRPr sz="5000">
                <a:solidFill>
                  <a:schemeClr val="dk2"/>
                </a:solidFill>
              </a:defRPr>
            </a:lvl6pPr>
            <a:lvl7pPr lvl="6" algn="r">
              <a:buNone/>
              <a:defRPr sz="5000">
                <a:solidFill>
                  <a:schemeClr val="dk2"/>
                </a:solidFill>
              </a:defRPr>
            </a:lvl7pPr>
            <a:lvl8pPr lvl="7" algn="r">
              <a:buNone/>
              <a:defRPr sz="5000">
                <a:solidFill>
                  <a:schemeClr val="dk2"/>
                </a:solidFill>
              </a:defRPr>
            </a:lvl8pPr>
            <a:lvl9pPr lvl="8" algn="r">
              <a:buNone/>
              <a:defRPr sz="5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07125" y="38164250"/>
            <a:ext cx="25698000" cy="15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5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Centro de Química Estrutural is a Research Unit funded by Fundação para a Ciência e Tecnologia through projects UIDB/00100/2020 and UIDP/00100/2020. Institute of Molecular Sciences is an Associate Laboratory funded by FCT through project LA/P/0056/2020. </a:t>
            </a:r>
            <a:endParaRPr sz="275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9080250" y="1702250"/>
            <a:ext cx="12146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0">
                <a:latin typeface="Montserrat Medium"/>
                <a:ea typeface="Montserrat Medium"/>
                <a:cs typeface="Montserrat Medium"/>
                <a:sym typeface="Montserrat Medium"/>
              </a:rPr>
              <a:t>Poster Title</a:t>
            </a:r>
            <a:endParaRPr sz="75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0837800" y="4684675"/>
            <a:ext cx="8631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Surname1, Name1</a:t>
            </a:r>
            <a:r>
              <a:rPr b="1" baseline="30000" lang="en-GB" sz="2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A*</a:t>
            </a:r>
            <a:r>
              <a:rPr b="1" lang="en-GB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 Surname2, Name2</a:t>
            </a:r>
            <a:r>
              <a:rPr b="1" baseline="30000" lang="en-GB" sz="2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b="1" lang="en-GB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304300" y="5582900"/>
            <a:ext cx="256980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– Centro de Química Estrutural - Institute of Molecular Sciences, Universidade de Lisboa.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 – Centro de Química Estrutural - Institute of Molecular Sciences, Universidade de Lisboa.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 E-mail: email@ul.pt</a:t>
            </a:r>
            <a:endParaRPr b="1"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2148000" y="8199575"/>
            <a:ext cx="26010600" cy="39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13"/>
          <p:cNvSpPr txBox="1"/>
          <p:nvPr/>
        </p:nvSpPr>
        <p:spPr>
          <a:xfrm>
            <a:off x="9958950" y="7827520"/>
            <a:ext cx="1038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666666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Thematic Line(s)</a:t>
            </a:r>
            <a:endParaRPr b="1" sz="4800">
              <a:solidFill>
                <a:srgbClr val="666666"/>
              </a:solidFill>
              <a:highlight>
                <a:schemeClr val="lt1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60" name="Google Shape;60;p13"/>
          <p:cNvCxnSpPr/>
          <p:nvPr/>
        </p:nvCxnSpPr>
        <p:spPr>
          <a:xfrm>
            <a:off x="1950825" y="37461100"/>
            <a:ext cx="26010600" cy="39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Google Shape;61;p13"/>
          <p:cNvSpPr txBox="1"/>
          <p:nvPr/>
        </p:nvSpPr>
        <p:spPr>
          <a:xfrm>
            <a:off x="9761775" y="37089045"/>
            <a:ext cx="103887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solidFill>
                  <a:srgbClr val="666666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ACKNOWLEDGMENTS</a:t>
            </a:r>
            <a:endParaRPr b="1" sz="4300">
              <a:solidFill>
                <a:srgbClr val="666666"/>
              </a:solidFill>
              <a:highlight>
                <a:schemeClr val="lt1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2396" y="40580393"/>
            <a:ext cx="2995016" cy="106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51224" y="40580398"/>
            <a:ext cx="3183124" cy="1066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4345" y="40322644"/>
            <a:ext cx="2287550" cy="15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59650" y="40369686"/>
            <a:ext cx="2994999" cy="1487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